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532"/>
    <a:srgbClr val="FF66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-714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5076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16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507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1751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0315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1315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23178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8427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6936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331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4888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AC70F-68C9-4BB9-9FE3-D651F8664D2B}" type="datetimeFigureOut">
              <a:rPr lang="en-US" smtClean="0"/>
              <a:pPr/>
              <a:t>28-Dec-17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E6EBF-B97B-4DF2-90D8-EF11047EFA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567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01128" y="245178"/>
            <a:ext cx="1648427" cy="1310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751" y="1893976"/>
            <a:ext cx="4930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22225">
                  <a:solidFill>
                    <a:srgbClr val="0BA532"/>
                  </a:solidFill>
                  <a:prstDash val="solid"/>
                </a:ln>
                <a:solidFill>
                  <a:srgbClr val="0BA532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J</a:t>
            </a:r>
            <a:r>
              <a:rPr lang="en-US" sz="2400" b="1" dirty="0" smtClean="0">
                <a:ln w="22225">
                  <a:solidFill>
                    <a:srgbClr val="0BA532"/>
                  </a:solidFill>
                  <a:prstDash val="solid"/>
                </a:ln>
                <a:solidFill>
                  <a:srgbClr val="0BA532"/>
                </a:solidFill>
                <a:latin typeface="Bradley Hand ITC" panose="03070402050302030203" pitchFamily="66" charset="0"/>
                <a:cs typeface="Arial" panose="020B0604020202020204" pitchFamily="34" charset="0"/>
              </a:rPr>
              <a:t>AMSHEDPUR - SMART CITY</a:t>
            </a:r>
            <a:endParaRPr lang="en-US" sz="2400" b="1" dirty="0">
              <a:ln w="22225">
                <a:solidFill>
                  <a:srgbClr val="0BA532"/>
                </a:solidFill>
                <a:prstDash val="solid"/>
              </a:ln>
              <a:solidFill>
                <a:srgbClr val="0BA532"/>
              </a:solidFill>
              <a:latin typeface="Bradley Hand ITC" panose="03070402050302030203" pitchFamily="66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7947" y="678686"/>
            <a:ext cx="1306328" cy="1474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73324" y="2561477"/>
            <a:ext cx="4674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6600"/>
                </a:solidFill>
                <a:latin typeface="Monotype Corsiva" panose="03010101010201010101" pitchFamily="66" charset="0"/>
              </a:rPr>
              <a:t>The Steel city transformation to a smart city …</a:t>
            </a:r>
            <a:endParaRPr lang="en-US" b="1" dirty="0">
              <a:solidFill>
                <a:srgbClr val="FF6600"/>
              </a:solidFill>
              <a:latin typeface="Monotype Corsiva" panose="03010101010201010101" pitchFamily="6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88764" y="3155947"/>
            <a:ext cx="10442960" cy="31423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632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1009" y="307648"/>
            <a:ext cx="715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WATER TANK LEVEL ALERT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49668" y="2299686"/>
            <a:ext cx="1632247" cy="5811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856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4202" y="273464"/>
            <a:ext cx="4888194" cy="324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95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5494" y="1548523"/>
            <a:ext cx="4127619" cy="2203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8564" y="222191"/>
            <a:ext cx="111693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WASTE DISPOSAL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5494" y="846742"/>
            <a:ext cx="756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ambria" panose="02040503050406030204" pitchFamily="18" charset="0"/>
              </a:rPr>
              <a:t>SMART BINS HAVE BEEN SET UP FOR PROPER DISPOSAL OF WASTE IN MAJOR AREAS OF JAMSHEDPUR </a:t>
            </a:r>
            <a:endParaRPr lang="en-US" sz="1600" b="1" dirty="0">
              <a:latin typeface="Cambria" panose="02040503050406030204" pitchFamily="18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5349668" y="2299686"/>
            <a:ext cx="1632247" cy="5811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84463" y="1548523"/>
            <a:ext cx="3828515" cy="2203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5494" y="3858871"/>
            <a:ext cx="9887484" cy="2672752"/>
          </a:xfrm>
          <a:prstGeom prst="rect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="" val="105718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1009" y="307648"/>
            <a:ext cx="715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/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MANHOLE </a:t>
            </a:r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MANAGEMENT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4850" y="1438021"/>
            <a:ext cx="3943883" cy="229866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43342" y="2296795"/>
            <a:ext cx="1632247" cy="5811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16095" y="1406623"/>
            <a:ext cx="4153258" cy="2330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553" b="10891"/>
          <a:stretch/>
        </p:blipFill>
        <p:spPr>
          <a:xfrm>
            <a:off x="764850" y="3954048"/>
            <a:ext cx="10404503" cy="25681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404616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1009" y="307648"/>
            <a:ext cx="715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SMART PARKING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4456" y="3986106"/>
            <a:ext cx="10862546" cy="24403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426295" y="1290414"/>
            <a:ext cx="4136165" cy="2467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4456" y="1290414"/>
            <a:ext cx="4077185" cy="252100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349668" y="2299686"/>
            <a:ext cx="1632247" cy="5811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20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27876" y="324582"/>
            <a:ext cx="7152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PLASTIC ROADS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24112" y="4689591"/>
            <a:ext cx="1334325" cy="5811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787" y="3932766"/>
            <a:ext cx="4313093" cy="2527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47933" y="3878226"/>
            <a:ext cx="4953210" cy="2581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8869" y="1015308"/>
            <a:ext cx="6119200" cy="26084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7073" y="1101130"/>
            <a:ext cx="42333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Jamshedpur has set an example in recycling for the rest of the country by using plastic waste for road construction</a:t>
            </a:r>
            <a:r>
              <a:rPr lang="en-US" b="1" dirty="0" smtClean="0">
                <a:latin typeface="Baskerville Old Face" panose="02020602080505020303" pitchFamily="18" charset="0"/>
              </a:rPr>
              <a:t>.</a:t>
            </a:r>
          </a:p>
          <a:p>
            <a:r>
              <a:rPr lang="en-US" b="1" dirty="0">
                <a:latin typeface="Baskerville Old Face" panose="02020602080505020303" pitchFamily="18" charset="0"/>
              </a:rPr>
              <a:t>Plastic bottles, wrappers et al are collected from across the city and brought to 10 collection </a:t>
            </a:r>
            <a:r>
              <a:rPr lang="en-US" b="1" dirty="0" smtClean="0">
                <a:latin typeface="Baskerville Old Face" panose="02020602080505020303" pitchFamily="18" charset="0"/>
              </a:rPr>
              <a:t>center's. </a:t>
            </a:r>
            <a:r>
              <a:rPr lang="en-US" b="1" dirty="0">
                <a:latin typeface="Baskerville Old Face" panose="02020602080505020303" pitchFamily="18" charset="0"/>
              </a:rPr>
              <a:t>The waste is then broken down by shredding it to 2mm to 4mm before processing it further. </a:t>
            </a:r>
            <a:br>
              <a:rPr lang="en-US" b="1" dirty="0">
                <a:latin typeface="Baskerville Old Face" panose="02020602080505020303" pitchFamily="18" charset="0"/>
              </a:rPr>
            </a:br>
            <a:endParaRPr lang="en-US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610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6990" y="4049740"/>
            <a:ext cx="1049019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222222"/>
              </a:solidFill>
              <a:latin typeface="open_sansligh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222222"/>
                </a:solidFill>
                <a:latin typeface="open_sanslight"/>
              </a:rPr>
              <a:t>Claiming </a:t>
            </a:r>
            <a:r>
              <a:rPr lang="en-US" dirty="0">
                <a:solidFill>
                  <a:srgbClr val="222222"/>
                </a:solidFill>
                <a:latin typeface="open_sanslight"/>
              </a:rPr>
              <a:t>that there is no maintenance cost involved for the first five </a:t>
            </a:r>
            <a:r>
              <a:rPr lang="en-US" dirty="0" smtClean="0">
                <a:solidFill>
                  <a:srgbClr val="222222"/>
                </a:solidFill>
                <a:latin typeface="open_sanslight"/>
              </a:rPr>
              <a:t>years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Gaurav Anand</a:t>
            </a:r>
            <a:r>
              <a:rPr lang="en-US" dirty="0"/>
              <a:t>, Senior Manager </a:t>
            </a:r>
            <a:r>
              <a:rPr lang="en-US" dirty="0" smtClean="0"/>
              <a:t>(also an environment engineer) </a:t>
            </a:r>
            <a:r>
              <a:rPr lang="en-US" dirty="0"/>
              <a:t>of JUSCO, </a:t>
            </a:r>
            <a:r>
              <a:rPr lang="en-US" dirty="0" smtClean="0">
                <a:solidFill>
                  <a:srgbClr val="222222"/>
                </a:solidFill>
                <a:latin typeface="open_sanslight"/>
              </a:rPr>
              <a:t>said </a:t>
            </a:r>
            <a:r>
              <a:rPr lang="en-US" dirty="0">
                <a:solidFill>
                  <a:srgbClr val="222222"/>
                </a:solidFill>
                <a:latin typeface="open_sanslight"/>
              </a:rPr>
              <a:t>that for every stretch of such </a:t>
            </a:r>
            <a:r>
              <a:rPr lang="en-US" b="1" dirty="0">
                <a:solidFill>
                  <a:srgbClr val="FF6600"/>
                </a:solidFill>
                <a:latin typeface="open_sanslight"/>
              </a:rPr>
              <a:t>one km </a:t>
            </a:r>
            <a:r>
              <a:rPr lang="en-US" dirty="0">
                <a:solidFill>
                  <a:srgbClr val="222222"/>
                </a:solidFill>
                <a:latin typeface="open_sanslight"/>
              </a:rPr>
              <a:t>long and four </a:t>
            </a:r>
            <a:r>
              <a:rPr lang="en-US" dirty="0" smtClean="0">
                <a:solidFill>
                  <a:srgbClr val="222222"/>
                </a:solidFill>
                <a:latin typeface="open_sanslight"/>
              </a:rPr>
              <a:t>meter </a:t>
            </a:r>
            <a:r>
              <a:rPr lang="en-US" dirty="0">
                <a:solidFill>
                  <a:srgbClr val="222222"/>
                </a:solidFill>
                <a:latin typeface="open_sanslight"/>
              </a:rPr>
              <a:t>wide road, one </a:t>
            </a:r>
            <a:r>
              <a:rPr lang="en-US" dirty="0" err="1">
                <a:solidFill>
                  <a:srgbClr val="222222"/>
                </a:solidFill>
                <a:latin typeface="open_sanslight"/>
              </a:rPr>
              <a:t>tonne</a:t>
            </a:r>
            <a:r>
              <a:rPr lang="en-US" dirty="0">
                <a:solidFill>
                  <a:srgbClr val="222222"/>
                </a:solidFill>
                <a:latin typeface="open_sanslight"/>
              </a:rPr>
              <a:t> of bitumen costing </a:t>
            </a:r>
            <a:r>
              <a:rPr lang="en-US" b="1" dirty="0" err="1">
                <a:solidFill>
                  <a:srgbClr val="0BA532"/>
                </a:solidFill>
                <a:latin typeface="open_sanslight"/>
              </a:rPr>
              <a:t>Rs</a:t>
            </a:r>
            <a:r>
              <a:rPr lang="en-US" b="1" dirty="0">
                <a:solidFill>
                  <a:srgbClr val="0BA532"/>
                </a:solidFill>
                <a:latin typeface="open_sanslight"/>
              </a:rPr>
              <a:t> 50,000 is saved</a:t>
            </a:r>
            <a:r>
              <a:rPr lang="en-US" b="1" dirty="0" smtClean="0">
                <a:solidFill>
                  <a:srgbClr val="0BA532"/>
                </a:solidFill>
                <a:latin typeface="open_sanslight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222222"/>
              </a:solidFill>
              <a:latin typeface="open_sansligh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222222"/>
                </a:solidFill>
                <a:latin typeface="open_sanslight"/>
              </a:rPr>
              <a:t>The</a:t>
            </a:r>
            <a:r>
              <a:rPr lang="en-US" b="1" dirty="0">
                <a:solidFill>
                  <a:srgbClr val="0070C0"/>
                </a:solidFill>
                <a:latin typeface="open_sanslight"/>
              </a:rPr>
              <a:t> use of bitumen has been reduced by 7 per cent </a:t>
            </a:r>
            <a:r>
              <a:rPr lang="en-US" dirty="0">
                <a:solidFill>
                  <a:srgbClr val="222222"/>
                </a:solidFill>
                <a:latin typeface="open_sanslight"/>
              </a:rPr>
              <a:t>ever since JUSCO began using waste plastic in road construction work, he said, adding that the quality and longevity of roads made of waste plastic-aggregate-bitumen was two times better than bitumen road.</a:t>
            </a:r>
            <a:endParaRPr lang="en-US" sz="1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" dirty="0"/>
              <a:t/>
            </a:r>
            <a:br>
              <a:rPr lang="en-US" sz="100" dirty="0"/>
            </a:br>
            <a:endParaRPr lang="en-US" sz="100" dirty="0"/>
          </a:p>
        </p:txBody>
      </p:sp>
      <p:sp>
        <p:nvSpPr>
          <p:cNvPr id="9" name="TextBox 8"/>
          <p:cNvSpPr txBox="1"/>
          <p:nvPr/>
        </p:nvSpPr>
        <p:spPr>
          <a:xfrm>
            <a:off x="1515533" y="426462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PLASTIC 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ROAD IMPLEMENTATION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3333" y="1146703"/>
            <a:ext cx="4375679" cy="29030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310" r="14647" b="6472"/>
          <a:stretch/>
        </p:blipFill>
        <p:spPr>
          <a:xfrm>
            <a:off x="6182089" y="1146703"/>
            <a:ext cx="4207486" cy="29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962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88237" y="289985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oper Black" panose="0208090404030B020404" pitchFamily="18" charset="0"/>
              </a:rPr>
              <a:t> BIOGAS PLANT</a:t>
            </a: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8790" y="3560726"/>
            <a:ext cx="9457267" cy="30501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286933" y="1185333"/>
            <a:ext cx="9694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 descr="Screenshot (4).png"/>
          <p:cNvPicPr>
            <a:picLocks noChangeAspect="1"/>
          </p:cNvPicPr>
          <p:nvPr/>
        </p:nvPicPr>
        <p:blipFill>
          <a:blip r:embed="rId3"/>
          <a:srcRect l="6940" t="28447" r="27239" b="36909"/>
          <a:stretch>
            <a:fillRect/>
          </a:stretch>
        </p:blipFill>
        <p:spPr>
          <a:xfrm>
            <a:off x="518615" y="1009934"/>
            <a:ext cx="7192370" cy="2374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915700" y="1105469"/>
            <a:ext cx="3725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Baskerville Old Face" panose="02020602080505020303" pitchFamily="18" charset="0"/>
              </a:rPr>
              <a:t>Generate free gas</a:t>
            </a: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Baskerville Old Face" panose="02020602080505020303" pitchFamily="18" charset="0"/>
              </a:rPr>
              <a:t>Initiative to encourage </a:t>
            </a:r>
            <a:r>
              <a:rPr lang="en-US" sz="2000" b="1" dirty="0" smtClean="0">
                <a:latin typeface="Baskerville Old Face" panose="02020602080505020303" pitchFamily="18" charset="0"/>
              </a:rPr>
              <a:t> give </a:t>
            </a:r>
            <a:r>
              <a:rPr lang="en-US" sz="2000" b="1" dirty="0" smtClean="0">
                <a:latin typeface="Baskerville Old Face" panose="02020602080505020303" pitchFamily="18" charset="0"/>
              </a:rPr>
              <a:t>it up</a:t>
            </a:r>
            <a:endParaRPr lang="en-US" sz="2000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99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378" y="145279"/>
            <a:ext cx="11494093" cy="6503349"/>
          </a:xfrm>
          <a:prstGeom prst="rect">
            <a:avLst/>
          </a:prstGeom>
          <a:noFill/>
          <a:ln w="28575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>
                <a:solidFill>
                  <a:srgbClr val="FF6600"/>
                </a:solidFill>
              </a:ln>
              <a:solidFill>
                <a:srgbClr val="FF66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85159" y="4360335"/>
            <a:ext cx="6824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onotype Corsiva" panose="03010101010201010101" pitchFamily="66" charset="0"/>
              </a:rPr>
              <a:t> R</a:t>
            </a:r>
            <a:r>
              <a:rPr lang="en-US" dirty="0" smtClean="0">
                <a:latin typeface="Monotype Corsiva" panose="03010101010201010101" pitchFamily="66" charset="0"/>
              </a:rPr>
              <a:t>ewarded Most </a:t>
            </a:r>
            <a:r>
              <a:rPr lang="en-US" dirty="0">
                <a:latin typeface="Monotype Corsiva" panose="03010101010201010101" pitchFamily="66" charset="0"/>
              </a:rPr>
              <a:t>Innovative Environmental Project </a:t>
            </a:r>
            <a:r>
              <a:rPr lang="en-US" dirty="0" smtClean="0">
                <a:latin typeface="Monotype Corsiva" panose="03010101010201010101" pitchFamily="66" charset="0"/>
              </a:rPr>
              <a:t>Award 2017 by </a:t>
            </a:r>
          </a:p>
          <a:p>
            <a:pPr algn="ctr"/>
            <a:r>
              <a:rPr lang="en-US" b="1" dirty="0" smtClean="0">
                <a:solidFill>
                  <a:srgbClr val="0BA532"/>
                </a:solidFill>
              </a:rPr>
              <a:t>GREENCO </a:t>
            </a:r>
            <a:r>
              <a:rPr lang="en-US" b="1" dirty="0">
                <a:solidFill>
                  <a:srgbClr val="0BA532"/>
                </a:solidFill>
              </a:rPr>
              <a:t>SUMMIT 2017 </a:t>
            </a: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7167" y="1403810"/>
            <a:ext cx="4847693" cy="3183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5779" y="4973446"/>
            <a:ext cx="1063287" cy="106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13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169</Words>
  <Application>Microsoft Office PowerPoint</Application>
  <PresentationFormat>Custom</PresentationFormat>
  <Paragraphs>22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deepika</dc:creator>
  <cp:lastModifiedBy>nikki</cp:lastModifiedBy>
  <cp:revision>41</cp:revision>
  <dcterms:created xsi:type="dcterms:W3CDTF">2017-12-22T19:16:50Z</dcterms:created>
  <dcterms:modified xsi:type="dcterms:W3CDTF">2017-12-27T20:33:59Z</dcterms:modified>
</cp:coreProperties>
</file>